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9" r:id="rId15"/>
    <p:sldId id="268"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20"/>
  </p:normalViewPr>
  <p:slideViewPr>
    <p:cSldViewPr snapToGrid="0" snapToObjects="1">
      <p:cViewPr varScale="1">
        <p:scale>
          <a:sx n="102" d="100"/>
          <a:sy n="102" d="100"/>
        </p:scale>
        <p:origin x="95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2/9/21</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33259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95209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87097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95658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57109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35941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76121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21381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40531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02411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2/9/21</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5288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2/9/21</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427613499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Top Left">
            <a:extLst>
              <a:ext uri="{FF2B5EF4-FFF2-40B4-BE49-F238E27FC236}">
                <a16:creationId xmlns:a16="http://schemas.microsoft.com/office/drawing/2014/main" id="{F99A87B6-0764-47AD-BF24-B54A16F9445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4" name="Freeform: Shape 13">
              <a:extLst>
                <a:ext uri="{FF2B5EF4-FFF2-40B4-BE49-F238E27FC236}">
                  <a16:creationId xmlns:a16="http://schemas.microsoft.com/office/drawing/2014/main" id="{C50E14B7-3770-407C-A359-030533E14B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Freeform: Shape 14">
              <a:extLst>
                <a:ext uri="{FF2B5EF4-FFF2-40B4-BE49-F238E27FC236}">
                  <a16:creationId xmlns:a16="http://schemas.microsoft.com/office/drawing/2014/main" id="{4F5BFEC0-D7AC-4F30-9697-1A7804BE7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1D47A7E9-69C2-466A-8E0A-1E82502C74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37B64B2C-0074-40A5-AD7B-10234F3673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B4EAC4AF-90F7-4D5B-9D52-8B5CC855B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FC772208-699E-460A-B31E-D49D3EFE3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899AB563-7EE7-4EB1-A6C7-E885E47748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2A4ABF96-0400-4F13-B053-5AB9AB2902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Title 1">
            <a:extLst>
              <a:ext uri="{FF2B5EF4-FFF2-40B4-BE49-F238E27FC236}">
                <a16:creationId xmlns:a16="http://schemas.microsoft.com/office/drawing/2014/main" id="{629873C0-EC2E-F947-8B45-F659198A0245}"/>
              </a:ext>
            </a:extLst>
          </p:cNvPr>
          <p:cNvSpPr>
            <a:spLocks noGrp="1"/>
          </p:cNvSpPr>
          <p:nvPr>
            <p:ph type="ctrTitle"/>
          </p:nvPr>
        </p:nvSpPr>
        <p:spPr>
          <a:xfrm>
            <a:off x="1005653" y="744909"/>
            <a:ext cx="4798447" cy="3155419"/>
          </a:xfrm>
        </p:spPr>
        <p:txBody>
          <a:bodyPr anchor="b">
            <a:normAutofit/>
          </a:bodyPr>
          <a:lstStyle/>
          <a:p>
            <a:pPr algn="l"/>
            <a:r>
              <a:rPr lang="en-US" sz="5400" dirty="0"/>
              <a:t>4 Functions of Behavior</a:t>
            </a:r>
          </a:p>
        </p:txBody>
      </p:sp>
      <p:sp>
        <p:nvSpPr>
          <p:cNvPr id="3" name="Subtitle 2">
            <a:extLst>
              <a:ext uri="{FF2B5EF4-FFF2-40B4-BE49-F238E27FC236}">
                <a16:creationId xmlns:a16="http://schemas.microsoft.com/office/drawing/2014/main" id="{C8A7EAB6-086C-B94D-B1A6-94835EF8D543}"/>
              </a:ext>
            </a:extLst>
          </p:cNvPr>
          <p:cNvSpPr>
            <a:spLocks noGrp="1"/>
          </p:cNvSpPr>
          <p:nvPr>
            <p:ph type="subTitle" idx="1"/>
          </p:nvPr>
        </p:nvSpPr>
        <p:spPr>
          <a:xfrm>
            <a:off x="1012785" y="4074784"/>
            <a:ext cx="4798446" cy="2054306"/>
          </a:xfrm>
        </p:spPr>
        <p:txBody>
          <a:bodyPr anchor="t">
            <a:normAutofit/>
          </a:bodyPr>
          <a:lstStyle/>
          <a:p>
            <a:pPr algn="l"/>
            <a:r>
              <a:rPr lang="en-US" sz="2200" dirty="0"/>
              <a:t>Escape</a:t>
            </a:r>
          </a:p>
          <a:p>
            <a:pPr algn="l"/>
            <a:r>
              <a:rPr lang="en-US" sz="2200" dirty="0"/>
              <a:t>Attention</a:t>
            </a:r>
          </a:p>
          <a:p>
            <a:pPr algn="l"/>
            <a:r>
              <a:rPr lang="en-US" sz="2200" dirty="0"/>
              <a:t>Access</a:t>
            </a:r>
          </a:p>
          <a:p>
            <a:pPr algn="l"/>
            <a:r>
              <a:rPr lang="en-US" sz="2200" dirty="0"/>
              <a:t>Automatic</a:t>
            </a:r>
          </a:p>
        </p:txBody>
      </p:sp>
      <p:pic>
        <p:nvPicPr>
          <p:cNvPr id="4" name="Picture 3">
            <a:extLst>
              <a:ext uri="{FF2B5EF4-FFF2-40B4-BE49-F238E27FC236}">
                <a16:creationId xmlns:a16="http://schemas.microsoft.com/office/drawing/2014/main" id="{95B6F283-95BB-465F-84EE-E602F0B5F173}"/>
              </a:ext>
            </a:extLst>
          </p:cNvPr>
          <p:cNvPicPr>
            <a:picLocks noChangeAspect="1"/>
          </p:cNvPicPr>
          <p:nvPr/>
        </p:nvPicPr>
        <p:blipFill rotWithShape="1">
          <a:blip r:embed="rId2"/>
          <a:srcRect l="6480" r="15379" b="1"/>
          <a:stretch/>
        </p:blipFill>
        <p:spPr>
          <a:xfrm>
            <a:off x="5996628" y="10"/>
            <a:ext cx="6195372" cy="6857990"/>
          </a:xfrm>
          <a:prstGeom prst="rect">
            <a:avLst/>
          </a:prstGeom>
        </p:spPr>
      </p:pic>
      <p:grpSp>
        <p:nvGrpSpPr>
          <p:cNvPr id="23" name="Cross">
            <a:extLst>
              <a:ext uri="{FF2B5EF4-FFF2-40B4-BE49-F238E27FC236}">
                <a16:creationId xmlns:a16="http://schemas.microsoft.com/office/drawing/2014/main" id="{5C0E6139-8A19-4905-87E2-E547D7B7F1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937192" y="3369564"/>
            <a:ext cx="118872" cy="118872"/>
            <a:chOff x="1175347" y="3733800"/>
            <a:chExt cx="118872" cy="118872"/>
          </a:xfrm>
        </p:grpSpPr>
        <p:cxnSp>
          <p:nvCxnSpPr>
            <p:cNvPr id="24" name="Straight Connector 23">
              <a:extLst>
                <a:ext uri="{FF2B5EF4-FFF2-40B4-BE49-F238E27FC236}">
                  <a16:creationId xmlns:a16="http://schemas.microsoft.com/office/drawing/2014/main" id="{BC05FFBD-B86A-4BD3-A147-FA95CE03CF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5" name="Straight Connector 24">
              <a:extLst>
                <a:ext uri="{FF2B5EF4-FFF2-40B4-BE49-F238E27FC236}">
                  <a16:creationId xmlns:a16="http://schemas.microsoft.com/office/drawing/2014/main" id="{EB69F8B1-78FB-4562-8A0D-8D29636755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27" name="Bottom Right">
            <a:extLst>
              <a:ext uri="{FF2B5EF4-FFF2-40B4-BE49-F238E27FC236}">
                <a16:creationId xmlns:a16="http://schemas.microsoft.com/office/drawing/2014/main" id="{EE8A2E90-75F0-4F59-AE03-FE737F410E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28" name="Graphic 157">
              <a:extLst>
                <a:ext uri="{FF2B5EF4-FFF2-40B4-BE49-F238E27FC236}">
                  <a16:creationId xmlns:a16="http://schemas.microsoft.com/office/drawing/2014/main" id="{291613E8-1172-4437-97E9-F15A295649C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0" name="Freeform: Shape 29">
                <a:extLst>
                  <a:ext uri="{FF2B5EF4-FFF2-40B4-BE49-F238E27FC236}">
                    <a16:creationId xmlns:a16="http://schemas.microsoft.com/office/drawing/2014/main" id="{CE1404A3-DA0A-451F-80F9-341A400102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31" name="Freeform: Shape 30">
                <a:extLst>
                  <a:ext uri="{FF2B5EF4-FFF2-40B4-BE49-F238E27FC236}">
                    <a16:creationId xmlns:a16="http://schemas.microsoft.com/office/drawing/2014/main" id="{6D9F30DE-11BA-476B-B25D-CED39DBB6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253755C4-9D54-4D38-856A-7D1D31BC46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F2D176F7-5471-4C65-B496-F05544AF3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4" name="Freeform: Shape 33">
                <a:extLst>
                  <a:ext uri="{FF2B5EF4-FFF2-40B4-BE49-F238E27FC236}">
                    <a16:creationId xmlns:a16="http://schemas.microsoft.com/office/drawing/2014/main" id="{E3541E62-142A-4078-8B35-723AF8B137C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5" name="Freeform: Shape 34">
                <a:extLst>
                  <a:ext uri="{FF2B5EF4-FFF2-40B4-BE49-F238E27FC236}">
                    <a16:creationId xmlns:a16="http://schemas.microsoft.com/office/drawing/2014/main" id="{B2037584-8C21-4B8F-9EC5-5F978F32E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6" name="Freeform: Shape 35">
                <a:extLst>
                  <a:ext uri="{FF2B5EF4-FFF2-40B4-BE49-F238E27FC236}">
                    <a16:creationId xmlns:a16="http://schemas.microsoft.com/office/drawing/2014/main" id="{318287BF-F368-4F91-A36C-A729B478EF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29" name="Freeform: Shape 28">
              <a:extLst>
                <a:ext uri="{FF2B5EF4-FFF2-40B4-BE49-F238E27FC236}">
                  <a16:creationId xmlns:a16="http://schemas.microsoft.com/office/drawing/2014/main" id="{A54A80ED-1507-4424-AE0D-E8B52DAC01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988026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4877E-BAD3-704F-AFE8-3CBB18C25795}"/>
              </a:ext>
            </a:extLst>
          </p:cNvPr>
          <p:cNvSpPr>
            <a:spLocks noGrp="1"/>
          </p:cNvSpPr>
          <p:nvPr>
            <p:ph type="title"/>
          </p:nvPr>
        </p:nvSpPr>
        <p:spPr/>
        <p:txBody>
          <a:bodyPr/>
          <a:lstStyle/>
          <a:p>
            <a:r>
              <a:rPr lang="en-US" dirty="0"/>
              <a:t>AUTOMATIC CONT…</a:t>
            </a:r>
          </a:p>
        </p:txBody>
      </p:sp>
      <p:sp>
        <p:nvSpPr>
          <p:cNvPr id="3" name="Content Placeholder 2">
            <a:extLst>
              <a:ext uri="{FF2B5EF4-FFF2-40B4-BE49-F238E27FC236}">
                <a16:creationId xmlns:a16="http://schemas.microsoft.com/office/drawing/2014/main" id="{73A56FFD-B633-704F-BD13-5B97C55B87A6}"/>
              </a:ext>
            </a:extLst>
          </p:cNvPr>
          <p:cNvSpPr>
            <a:spLocks noGrp="1"/>
          </p:cNvSpPr>
          <p:nvPr>
            <p:ph idx="1"/>
          </p:nvPr>
        </p:nvSpPr>
        <p:spPr/>
        <p:txBody>
          <a:bodyPr>
            <a:normAutofit fontScale="92500" lnSpcReduction="10000"/>
          </a:bodyPr>
          <a:lstStyle/>
          <a:p>
            <a:r>
              <a:rPr lang="en-US" dirty="0"/>
              <a:t>Automatic bx is self soothing to a person and sometimes no intervention is needed to decrease the behavior if it not impacting their life negatively.</a:t>
            </a:r>
          </a:p>
          <a:p>
            <a:r>
              <a:rPr lang="en-US" dirty="0"/>
              <a:t>When people are engaged in automatic bx they may seem to be in a fog or zone out. It can be very hard to communicate with them or break them from the bx.</a:t>
            </a:r>
          </a:p>
          <a:p>
            <a:r>
              <a:rPr lang="en-US" dirty="0"/>
              <a:t>Automatic bx will require an intervention if it is hindering a person’s everyday quality of life (cannot attend, cannot focus, SIB). Because this bx will never be completely extinguished, we implement procedures such as incompatible behaviors or redirection.</a:t>
            </a:r>
          </a:p>
        </p:txBody>
      </p:sp>
    </p:spTree>
    <p:extLst>
      <p:ext uri="{BB962C8B-B14F-4D97-AF65-F5344CB8AC3E}">
        <p14:creationId xmlns:p14="http://schemas.microsoft.com/office/powerpoint/2010/main" val="2862512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E5903-8D63-C341-BC1C-2C3E41505A59}"/>
              </a:ext>
            </a:extLst>
          </p:cNvPr>
          <p:cNvSpPr>
            <a:spLocks noGrp="1"/>
          </p:cNvSpPr>
          <p:nvPr>
            <p:ph type="title"/>
          </p:nvPr>
        </p:nvSpPr>
        <p:spPr/>
        <p:txBody>
          <a:bodyPr/>
          <a:lstStyle/>
          <a:p>
            <a:r>
              <a:rPr lang="en-US" dirty="0"/>
              <a:t>Automatic Example</a:t>
            </a:r>
          </a:p>
        </p:txBody>
      </p:sp>
      <p:sp>
        <p:nvSpPr>
          <p:cNvPr id="3" name="Content Placeholder 2">
            <a:extLst>
              <a:ext uri="{FF2B5EF4-FFF2-40B4-BE49-F238E27FC236}">
                <a16:creationId xmlns:a16="http://schemas.microsoft.com/office/drawing/2014/main" id="{A85CAF4F-A189-1F41-B2C9-E1F2EB37866E}"/>
              </a:ext>
            </a:extLst>
          </p:cNvPr>
          <p:cNvSpPr>
            <a:spLocks noGrp="1"/>
          </p:cNvSpPr>
          <p:nvPr>
            <p:ph idx="1"/>
          </p:nvPr>
        </p:nvSpPr>
        <p:spPr/>
        <p:txBody>
          <a:bodyPr>
            <a:normAutofit fontScale="92500"/>
          </a:bodyPr>
          <a:lstStyle/>
          <a:p>
            <a:r>
              <a:rPr lang="en-US" dirty="0"/>
              <a:t>Timmy’s baby sister has a toy that lights up and sings a certain song that he loves. Timmy will spend hours a day pressing the buttons on this toy to see the lights and hear the song. While the toy is lighting up and singing, Timmy will flap his hands and his mom describes him as being in a trance. His mother says she cannot get his attention and if it was up to him he wouldn’t eat, drink or use the bathroom as long as the toy was operable.</a:t>
            </a:r>
          </a:p>
          <a:p>
            <a:endParaRPr lang="en-US" dirty="0"/>
          </a:p>
          <a:p>
            <a:r>
              <a:rPr lang="en-US" dirty="0"/>
              <a:t>What should/could mom do?</a:t>
            </a:r>
          </a:p>
        </p:txBody>
      </p:sp>
    </p:spTree>
    <p:extLst>
      <p:ext uri="{BB962C8B-B14F-4D97-AF65-F5344CB8AC3E}">
        <p14:creationId xmlns:p14="http://schemas.microsoft.com/office/powerpoint/2010/main" val="599404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C62B-3A20-0748-9998-9E8C3C21A20B}"/>
              </a:ext>
            </a:extLst>
          </p:cNvPr>
          <p:cNvSpPr>
            <a:spLocks noGrp="1"/>
          </p:cNvSpPr>
          <p:nvPr>
            <p:ph type="title"/>
          </p:nvPr>
        </p:nvSpPr>
        <p:spPr/>
        <p:txBody>
          <a:bodyPr/>
          <a:lstStyle/>
          <a:p>
            <a:r>
              <a:rPr lang="en-US" dirty="0"/>
              <a:t>REPLACEMENT BEHAVIORS</a:t>
            </a:r>
          </a:p>
        </p:txBody>
      </p:sp>
      <p:sp>
        <p:nvSpPr>
          <p:cNvPr id="3" name="Content Placeholder 2">
            <a:extLst>
              <a:ext uri="{FF2B5EF4-FFF2-40B4-BE49-F238E27FC236}">
                <a16:creationId xmlns:a16="http://schemas.microsoft.com/office/drawing/2014/main" id="{964A5ABB-CB34-1E41-8084-07294BAAC55D}"/>
              </a:ext>
            </a:extLst>
          </p:cNvPr>
          <p:cNvSpPr>
            <a:spLocks noGrp="1"/>
          </p:cNvSpPr>
          <p:nvPr>
            <p:ph idx="1"/>
          </p:nvPr>
        </p:nvSpPr>
        <p:spPr/>
        <p:txBody>
          <a:bodyPr/>
          <a:lstStyle/>
          <a:p>
            <a:r>
              <a:rPr lang="en-US" dirty="0"/>
              <a:t>Certain behaviors can have multiple functions. For example, someone can scream to escape a task, gain attention or gain access to something. This is why knowing the function is key! If you are ignoring a behavior because you think the function is attention BUT it is really escape, then the person is successfully escaping.</a:t>
            </a:r>
          </a:p>
          <a:p>
            <a:r>
              <a:rPr lang="en-US" dirty="0"/>
              <a:t>Replacement behaviors MUST match the function of the behavior. This is called matching law! </a:t>
            </a:r>
          </a:p>
        </p:txBody>
      </p:sp>
    </p:spTree>
    <p:extLst>
      <p:ext uri="{BB962C8B-B14F-4D97-AF65-F5344CB8AC3E}">
        <p14:creationId xmlns:p14="http://schemas.microsoft.com/office/powerpoint/2010/main" val="1758523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6DD97-15B8-FD44-AD4D-1DFF38FC9A81}"/>
              </a:ext>
            </a:extLst>
          </p:cNvPr>
          <p:cNvSpPr>
            <a:spLocks noGrp="1"/>
          </p:cNvSpPr>
          <p:nvPr>
            <p:ph type="title"/>
          </p:nvPr>
        </p:nvSpPr>
        <p:spPr/>
        <p:txBody>
          <a:bodyPr/>
          <a:lstStyle/>
          <a:p>
            <a:r>
              <a:rPr lang="en-US" dirty="0"/>
              <a:t>Example Discussion</a:t>
            </a:r>
          </a:p>
        </p:txBody>
      </p:sp>
      <p:sp>
        <p:nvSpPr>
          <p:cNvPr id="3" name="Content Placeholder 2">
            <a:extLst>
              <a:ext uri="{FF2B5EF4-FFF2-40B4-BE49-F238E27FC236}">
                <a16:creationId xmlns:a16="http://schemas.microsoft.com/office/drawing/2014/main" id="{AA95308D-36E5-E644-932C-F23B1F3E5D58}"/>
              </a:ext>
            </a:extLst>
          </p:cNvPr>
          <p:cNvSpPr>
            <a:spLocks noGrp="1"/>
          </p:cNvSpPr>
          <p:nvPr>
            <p:ph idx="1"/>
          </p:nvPr>
        </p:nvSpPr>
        <p:spPr/>
        <p:txBody>
          <a:bodyPr>
            <a:normAutofit fontScale="92500" lnSpcReduction="10000"/>
          </a:bodyPr>
          <a:lstStyle/>
          <a:p>
            <a:r>
              <a:rPr lang="en-US" dirty="0"/>
              <a:t>Geena is doing supervision with a staff named Jill and her client. Jill has a question for Geena which requires her to briefly stop working with her client. Her client begins to get rough with his dog and tries picking her up when he knows he is not supposed to. This client is engaging in these behaviors right in front of Jill. Jill tells her client “be nice to Peaches! We don’t pick her up!” The client immediately stops engaging in the behavior UNTIL Jill begins speaking with Geena again. Then the behaviors start up again.</a:t>
            </a:r>
          </a:p>
          <a:p>
            <a:pPr marL="0" indent="0">
              <a:buNone/>
            </a:pPr>
            <a:endParaRPr lang="en-US" dirty="0"/>
          </a:p>
          <a:p>
            <a:r>
              <a:rPr lang="en-US" dirty="0"/>
              <a:t>What is the function of the client’s behavior?</a:t>
            </a:r>
          </a:p>
        </p:txBody>
      </p:sp>
    </p:spTree>
    <p:extLst>
      <p:ext uri="{BB962C8B-B14F-4D97-AF65-F5344CB8AC3E}">
        <p14:creationId xmlns:p14="http://schemas.microsoft.com/office/powerpoint/2010/main" val="27731187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C05DA-0A35-AB42-963B-264304A2D791}"/>
              </a:ext>
            </a:extLst>
          </p:cNvPr>
          <p:cNvSpPr>
            <a:spLocks noGrp="1"/>
          </p:cNvSpPr>
          <p:nvPr>
            <p:ph type="title"/>
          </p:nvPr>
        </p:nvSpPr>
        <p:spPr/>
        <p:txBody>
          <a:bodyPr/>
          <a:lstStyle/>
          <a:p>
            <a:r>
              <a:rPr lang="en-US" dirty="0"/>
              <a:t>Example Discussion</a:t>
            </a:r>
          </a:p>
        </p:txBody>
      </p:sp>
      <p:sp>
        <p:nvSpPr>
          <p:cNvPr id="3" name="Content Placeholder 2">
            <a:extLst>
              <a:ext uri="{FF2B5EF4-FFF2-40B4-BE49-F238E27FC236}">
                <a16:creationId xmlns:a16="http://schemas.microsoft.com/office/drawing/2014/main" id="{65331938-EB51-D245-9119-83B16B762475}"/>
              </a:ext>
            </a:extLst>
          </p:cNvPr>
          <p:cNvSpPr>
            <a:spLocks noGrp="1"/>
          </p:cNvSpPr>
          <p:nvPr>
            <p:ph idx="1"/>
          </p:nvPr>
        </p:nvSpPr>
        <p:spPr/>
        <p:txBody>
          <a:bodyPr/>
          <a:lstStyle/>
          <a:p>
            <a:r>
              <a:rPr lang="en-US" dirty="0"/>
              <a:t>Betty goes to sensory rock and is part of the </a:t>
            </a:r>
            <a:r>
              <a:rPr lang="en-US" dirty="0" err="1"/>
              <a:t>neurorocketeer</a:t>
            </a:r>
            <a:r>
              <a:rPr lang="en-US" dirty="0"/>
              <a:t> program. The last program is extremely frustrating for Betty so when it is time for it she says her stomach hurts and she needs to use the bathroom. Betty stays in the bathroom until her mom picks her up and it is time to leave.</a:t>
            </a:r>
          </a:p>
          <a:p>
            <a:pPr marL="0" indent="0">
              <a:buNone/>
            </a:pPr>
            <a:endParaRPr lang="en-US" dirty="0"/>
          </a:p>
          <a:p>
            <a:r>
              <a:rPr lang="en-US" dirty="0"/>
              <a:t>What is the function of Betty’s behavior?</a:t>
            </a:r>
          </a:p>
        </p:txBody>
      </p:sp>
    </p:spTree>
    <p:extLst>
      <p:ext uri="{BB962C8B-B14F-4D97-AF65-F5344CB8AC3E}">
        <p14:creationId xmlns:p14="http://schemas.microsoft.com/office/powerpoint/2010/main" val="2122823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0C0EB-2E63-EA4B-B95B-4AB186515846}"/>
              </a:ext>
            </a:extLst>
          </p:cNvPr>
          <p:cNvSpPr>
            <a:spLocks noGrp="1"/>
          </p:cNvSpPr>
          <p:nvPr>
            <p:ph type="title"/>
          </p:nvPr>
        </p:nvSpPr>
        <p:spPr/>
        <p:txBody>
          <a:bodyPr/>
          <a:lstStyle/>
          <a:p>
            <a:r>
              <a:rPr lang="en-US" dirty="0"/>
              <a:t>Example Discussion</a:t>
            </a:r>
          </a:p>
        </p:txBody>
      </p:sp>
      <p:sp>
        <p:nvSpPr>
          <p:cNvPr id="3" name="Content Placeholder 2">
            <a:extLst>
              <a:ext uri="{FF2B5EF4-FFF2-40B4-BE49-F238E27FC236}">
                <a16:creationId xmlns:a16="http://schemas.microsoft.com/office/drawing/2014/main" id="{1FBD2488-853B-FA4E-8B25-05C11F8DF522}"/>
              </a:ext>
            </a:extLst>
          </p:cNvPr>
          <p:cNvSpPr>
            <a:spLocks noGrp="1"/>
          </p:cNvSpPr>
          <p:nvPr>
            <p:ph idx="1"/>
          </p:nvPr>
        </p:nvSpPr>
        <p:spPr/>
        <p:txBody>
          <a:bodyPr/>
          <a:lstStyle/>
          <a:p>
            <a:r>
              <a:rPr lang="en-US" dirty="0"/>
              <a:t>Joe’s friends are going McDonalds after school, so he asks his mom for money. Joe’s mom says not today and goes into another room. Joe knows where mom keeps her purse, so he goes into her bag and takes $10.</a:t>
            </a:r>
          </a:p>
          <a:p>
            <a:endParaRPr lang="en-US" dirty="0"/>
          </a:p>
          <a:p>
            <a:r>
              <a:rPr lang="en-US" dirty="0"/>
              <a:t>What is the function of Joe’s behavior?</a:t>
            </a:r>
          </a:p>
        </p:txBody>
      </p:sp>
    </p:spTree>
    <p:extLst>
      <p:ext uri="{BB962C8B-B14F-4D97-AF65-F5344CB8AC3E}">
        <p14:creationId xmlns:p14="http://schemas.microsoft.com/office/powerpoint/2010/main" val="1877740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D336-2394-2040-B9A5-F0CC9ABA0DA6}"/>
              </a:ext>
            </a:extLst>
          </p:cNvPr>
          <p:cNvSpPr>
            <a:spLocks noGrp="1"/>
          </p:cNvSpPr>
          <p:nvPr>
            <p:ph type="title"/>
          </p:nvPr>
        </p:nvSpPr>
        <p:spPr/>
        <p:txBody>
          <a:bodyPr/>
          <a:lstStyle/>
          <a:p>
            <a:r>
              <a:rPr lang="en-US" dirty="0"/>
              <a:t>Example Discussion</a:t>
            </a:r>
          </a:p>
        </p:txBody>
      </p:sp>
      <p:sp>
        <p:nvSpPr>
          <p:cNvPr id="3" name="Content Placeholder 2">
            <a:extLst>
              <a:ext uri="{FF2B5EF4-FFF2-40B4-BE49-F238E27FC236}">
                <a16:creationId xmlns:a16="http://schemas.microsoft.com/office/drawing/2014/main" id="{9BCF9B30-4919-2340-BAF6-B8594F08B3D2}"/>
              </a:ext>
            </a:extLst>
          </p:cNvPr>
          <p:cNvSpPr>
            <a:spLocks noGrp="1"/>
          </p:cNvSpPr>
          <p:nvPr>
            <p:ph idx="1"/>
          </p:nvPr>
        </p:nvSpPr>
        <p:spPr/>
        <p:txBody>
          <a:bodyPr/>
          <a:lstStyle/>
          <a:p>
            <a:r>
              <a:rPr lang="en-US" dirty="0"/>
              <a:t>Bob LOVES paw patrol. Every time paw patrol is on tv, Bob stands in front of the television and rocks back and forth. During commercials Bob will stop rocking. Once paw patrol comes back on, he is back to rocking back and forth.</a:t>
            </a:r>
          </a:p>
          <a:p>
            <a:pPr marL="0" indent="0">
              <a:buNone/>
            </a:pPr>
            <a:endParaRPr lang="en-US" dirty="0"/>
          </a:p>
          <a:p>
            <a:r>
              <a:rPr lang="en-US" dirty="0"/>
              <a:t>What is the function of Bob’s behavior?</a:t>
            </a:r>
          </a:p>
        </p:txBody>
      </p:sp>
    </p:spTree>
    <p:extLst>
      <p:ext uri="{BB962C8B-B14F-4D97-AF65-F5344CB8AC3E}">
        <p14:creationId xmlns:p14="http://schemas.microsoft.com/office/powerpoint/2010/main" val="422208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2187D-77F4-FC4F-8111-6664A29B80E5}"/>
              </a:ext>
            </a:extLst>
          </p:cNvPr>
          <p:cNvSpPr>
            <a:spLocks noGrp="1"/>
          </p:cNvSpPr>
          <p:nvPr>
            <p:ph type="title"/>
          </p:nvPr>
        </p:nvSpPr>
        <p:spPr/>
        <p:txBody>
          <a:bodyPr/>
          <a:lstStyle/>
          <a:p>
            <a:r>
              <a:rPr lang="en-US" dirty="0"/>
              <a:t>ESCAPE</a:t>
            </a:r>
          </a:p>
        </p:txBody>
      </p:sp>
      <p:sp>
        <p:nvSpPr>
          <p:cNvPr id="3" name="Content Placeholder 2">
            <a:extLst>
              <a:ext uri="{FF2B5EF4-FFF2-40B4-BE49-F238E27FC236}">
                <a16:creationId xmlns:a16="http://schemas.microsoft.com/office/drawing/2014/main" id="{76732092-EA41-E744-8EEB-33E81D791292}"/>
              </a:ext>
            </a:extLst>
          </p:cNvPr>
          <p:cNvSpPr>
            <a:spLocks noGrp="1"/>
          </p:cNvSpPr>
          <p:nvPr>
            <p:ph idx="1"/>
          </p:nvPr>
        </p:nvSpPr>
        <p:spPr>
          <a:xfrm>
            <a:off x="585788" y="1825624"/>
            <a:ext cx="10768012" cy="4918075"/>
          </a:xfrm>
        </p:spPr>
        <p:txBody>
          <a:bodyPr>
            <a:normAutofit lnSpcReduction="10000"/>
          </a:bodyPr>
          <a:lstStyle/>
          <a:p>
            <a:r>
              <a:rPr lang="en-US" dirty="0"/>
              <a:t>This occurs when someone is trying to get away from or avoid an aversive situation/ person/ thing.</a:t>
            </a:r>
          </a:p>
          <a:p>
            <a:pPr marL="0" indent="0">
              <a:buNone/>
            </a:pPr>
            <a:endParaRPr lang="en-US" dirty="0"/>
          </a:p>
          <a:p>
            <a:r>
              <a:rPr lang="en-US" dirty="0"/>
              <a:t>The best way to handle escape maintained bx is to have the individual follow through with the task (don’t let them escape) or give them the option to ask for a break or to be all done appropriately. </a:t>
            </a:r>
          </a:p>
          <a:p>
            <a:pPr marL="0" indent="0">
              <a:buNone/>
            </a:pPr>
            <a:endParaRPr lang="en-US" dirty="0"/>
          </a:p>
          <a:p>
            <a:r>
              <a:rPr lang="en-US" dirty="0"/>
              <a:t>If they ask appropriately then give them a break from the task, but they must go back to it.</a:t>
            </a:r>
          </a:p>
          <a:p>
            <a:pPr marL="0" indent="0">
              <a:buNone/>
            </a:pPr>
            <a:endParaRPr lang="en-US" dirty="0"/>
          </a:p>
        </p:txBody>
      </p:sp>
    </p:spTree>
    <p:extLst>
      <p:ext uri="{BB962C8B-B14F-4D97-AF65-F5344CB8AC3E}">
        <p14:creationId xmlns:p14="http://schemas.microsoft.com/office/powerpoint/2010/main" val="4059786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EAC37-D943-A64C-935B-D5DD5F847840}"/>
              </a:ext>
            </a:extLst>
          </p:cNvPr>
          <p:cNvSpPr>
            <a:spLocks noGrp="1"/>
          </p:cNvSpPr>
          <p:nvPr>
            <p:ph type="title"/>
          </p:nvPr>
        </p:nvSpPr>
        <p:spPr/>
        <p:txBody>
          <a:bodyPr/>
          <a:lstStyle/>
          <a:p>
            <a:r>
              <a:rPr lang="en-US" dirty="0"/>
              <a:t>Escape Example</a:t>
            </a:r>
          </a:p>
        </p:txBody>
      </p:sp>
      <p:sp>
        <p:nvSpPr>
          <p:cNvPr id="3" name="Content Placeholder 2">
            <a:extLst>
              <a:ext uri="{FF2B5EF4-FFF2-40B4-BE49-F238E27FC236}">
                <a16:creationId xmlns:a16="http://schemas.microsoft.com/office/drawing/2014/main" id="{A0BC5618-837E-F64F-B460-04A623EDF668}"/>
              </a:ext>
            </a:extLst>
          </p:cNvPr>
          <p:cNvSpPr>
            <a:spLocks noGrp="1"/>
          </p:cNvSpPr>
          <p:nvPr>
            <p:ph idx="1"/>
          </p:nvPr>
        </p:nvSpPr>
        <p:spPr/>
        <p:txBody>
          <a:bodyPr>
            <a:normAutofit fontScale="92500"/>
          </a:bodyPr>
          <a:lstStyle/>
          <a:p>
            <a:r>
              <a:rPr lang="en-US" dirty="0"/>
              <a:t> Timmy hates math. When its time for math at school he rips up his papers, screams and throws items around the room. The teacher sends Timmy to the office. Timmy returns to class when he is calm. When he gets back to class, they have moved on to science. The next day when its time for math Timmy engages in the same bx and is sent to the office again. Timmy is suddenly calm when at 10:05 when math is over and he goes back to class.</a:t>
            </a:r>
          </a:p>
          <a:p>
            <a:pPr marL="0" indent="0">
              <a:buNone/>
            </a:pPr>
            <a:endParaRPr lang="en-US" dirty="0"/>
          </a:p>
          <a:p>
            <a:pPr marL="0" indent="0">
              <a:buNone/>
            </a:pPr>
            <a:r>
              <a:rPr lang="en-US" dirty="0"/>
              <a:t>What should the teacher do moving forward?</a:t>
            </a:r>
          </a:p>
        </p:txBody>
      </p:sp>
    </p:spTree>
    <p:extLst>
      <p:ext uri="{BB962C8B-B14F-4D97-AF65-F5344CB8AC3E}">
        <p14:creationId xmlns:p14="http://schemas.microsoft.com/office/powerpoint/2010/main" val="2848201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97B54-E75C-8C4C-948F-1ABB70F41EDA}"/>
              </a:ext>
            </a:extLst>
          </p:cNvPr>
          <p:cNvSpPr>
            <a:spLocks noGrp="1"/>
          </p:cNvSpPr>
          <p:nvPr>
            <p:ph type="title"/>
          </p:nvPr>
        </p:nvSpPr>
        <p:spPr/>
        <p:txBody>
          <a:bodyPr/>
          <a:lstStyle/>
          <a:p>
            <a:r>
              <a:rPr lang="en-US" dirty="0"/>
              <a:t>ATTENTION</a:t>
            </a:r>
          </a:p>
        </p:txBody>
      </p:sp>
      <p:sp>
        <p:nvSpPr>
          <p:cNvPr id="3" name="Content Placeholder 2">
            <a:extLst>
              <a:ext uri="{FF2B5EF4-FFF2-40B4-BE49-F238E27FC236}">
                <a16:creationId xmlns:a16="http://schemas.microsoft.com/office/drawing/2014/main" id="{AEE9DB12-07A2-EE41-BD17-4B25AB4105E2}"/>
              </a:ext>
            </a:extLst>
          </p:cNvPr>
          <p:cNvSpPr>
            <a:spLocks noGrp="1"/>
          </p:cNvSpPr>
          <p:nvPr>
            <p:ph idx="1"/>
          </p:nvPr>
        </p:nvSpPr>
        <p:spPr/>
        <p:txBody>
          <a:bodyPr/>
          <a:lstStyle/>
          <a:p>
            <a:r>
              <a:rPr lang="en-US" dirty="0"/>
              <a:t>This occurs when someone is trying to gain the attention of someone else. </a:t>
            </a:r>
          </a:p>
          <a:p>
            <a:r>
              <a:rPr lang="en-US" dirty="0"/>
              <a:t>Attention could be positive or negative.</a:t>
            </a:r>
          </a:p>
          <a:p>
            <a:r>
              <a:rPr lang="en-US" dirty="0"/>
              <a:t>Do not give attention to negative behaviors. Things such as eye contact, saying “stop” or “no thank you” could feed into attention seeking behavior.</a:t>
            </a:r>
          </a:p>
          <a:p>
            <a:r>
              <a:rPr lang="en-US" dirty="0"/>
              <a:t>Ignore all instances of negative attention seeking behavior.</a:t>
            </a:r>
          </a:p>
        </p:txBody>
      </p:sp>
    </p:spTree>
    <p:extLst>
      <p:ext uri="{BB962C8B-B14F-4D97-AF65-F5344CB8AC3E}">
        <p14:creationId xmlns:p14="http://schemas.microsoft.com/office/powerpoint/2010/main" val="231031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CA8D6-4C82-8546-8CA9-5D3C387046AA}"/>
              </a:ext>
            </a:extLst>
          </p:cNvPr>
          <p:cNvSpPr>
            <a:spLocks noGrp="1"/>
          </p:cNvSpPr>
          <p:nvPr>
            <p:ph type="title"/>
          </p:nvPr>
        </p:nvSpPr>
        <p:spPr/>
        <p:txBody>
          <a:bodyPr>
            <a:normAutofit fontScale="90000"/>
          </a:bodyPr>
          <a:lstStyle/>
          <a:p>
            <a:r>
              <a:rPr lang="en-US" dirty="0"/>
              <a:t>Positive Attention Example – WE LIKE THIS!</a:t>
            </a:r>
          </a:p>
        </p:txBody>
      </p:sp>
      <p:sp>
        <p:nvSpPr>
          <p:cNvPr id="3" name="Content Placeholder 2">
            <a:extLst>
              <a:ext uri="{FF2B5EF4-FFF2-40B4-BE49-F238E27FC236}">
                <a16:creationId xmlns:a16="http://schemas.microsoft.com/office/drawing/2014/main" id="{6E762051-3315-DF44-BE96-AD0B1053B920}"/>
              </a:ext>
            </a:extLst>
          </p:cNvPr>
          <p:cNvSpPr>
            <a:spLocks noGrp="1"/>
          </p:cNvSpPr>
          <p:nvPr>
            <p:ph idx="1"/>
          </p:nvPr>
        </p:nvSpPr>
        <p:spPr/>
        <p:txBody>
          <a:bodyPr/>
          <a:lstStyle/>
          <a:p>
            <a:r>
              <a:rPr lang="en-US" dirty="0"/>
              <a:t>Timmy likes Jane. Jane is talking to her friend, but Timmy wants to talk to her. Timmy quietly walks up to Jane, taps her on the shoulder and says “excuse me, can I talk to you?”</a:t>
            </a:r>
          </a:p>
          <a:p>
            <a:pPr marL="0" indent="0">
              <a:buNone/>
            </a:pPr>
            <a:endParaRPr lang="en-US" dirty="0"/>
          </a:p>
          <a:p>
            <a:r>
              <a:rPr lang="en-US" dirty="0"/>
              <a:t>This is an example of positive attention seeking behavior! Yay!</a:t>
            </a:r>
          </a:p>
        </p:txBody>
      </p:sp>
    </p:spTree>
    <p:extLst>
      <p:ext uri="{BB962C8B-B14F-4D97-AF65-F5344CB8AC3E}">
        <p14:creationId xmlns:p14="http://schemas.microsoft.com/office/powerpoint/2010/main" val="3605069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45524-AD9B-3544-9C6D-E887903AECB6}"/>
              </a:ext>
            </a:extLst>
          </p:cNvPr>
          <p:cNvSpPr>
            <a:spLocks noGrp="1"/>
          </p:cNvSpPr>
          <p:nvPr>
            <p:ph type="title"/>
          </p:nvPr>
        </p:nvSpPr>
        <p:spPr/>
        <p:txBody>
          <a:bodyPr/>
          <a:lstStyle/>
          <a:p>
            <a:r>
              <a:rPr lang="en-US" dirty="0"/>
              <a:t>Negative Attention Example</a:t>
            </a:r>
          </a:p>
        </p:txBody>
      </p:sp>
      <p:sp>
        <p:nvSpPr>
          <p:cNvPr id="3" name="Content Placeholder 2">
            <a:extLst>
              <a:ext uri="{FF2B5EF4-FFF2-40B4-BE49-F238E27FC236}">
                <a16:creationId xmlns:a16="http://schemas.microsoft.com/office/drawing/2014/main" id="{89DF5328-5C8D-6A4D-A97D-D8DD05FDC914}"/>
              </a:ext>
            </a:extLst>
          </p:cNvPr>
          <p:cNvSpPr>
            <a:spLocks noGrp="1"/>
          </p:cNvSpPr>
          <p:nvPr>
            <p:ph idx="1"/>
          </p:nvPr>
        </p:nvSpPr>
        <p:spPr/>
        <p:txBody>
          <a:bodyPr/>
          <a:lstStyle/>
          <a:p>
            <a:r>
              <a:rPr lang="en-US" dirty="0"/>
              <a:t>Timmy likes Jane but doesn’t know how to talk to her and is scared she won’t like him back. Timmy runs up to Jane at recess and pulls her hair. Jane yells at Timmy and says “ouch! That hurts! Go away!” Timmy now continues to pull Jane’s hair each day because he is gaining attention from her.</a:t>
            </a:r>
          </a:p>
          <a:p>
            <a:pPr marL="0" indent="0">
              <a:buNone/>
            </a:pPr>
            <a:endParaRPr lang="en-US" dirty="0"/>
          </a:p>
          <a:p>
            <a:r>
              <a:rPr lang="en-US" dirty="0"/>
              <a:t>What should Jane be advised to do?</a:t>
            </a:r>
          </a:p>
        </p:txBody>
      </p:sp>
    </p:spTree>
    <p:extLst>
      <p:ext uri="{BB962C8B-B14F-4D97-AF65-F5344CB8AC3E}">
        <p14:creationId xmlns:p14="http://schemas.microsoft.com/office/powerpoint/2010/main" val="422824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77A20-CE0E-754B-8E6C-37186C3CB912}"/>
              </a:ext>
            </a:extLst>
          </p:cNvPr>
          <p:cNvSpPr>
            <a:spLocks noGrp="1"/>
          </p:cNvSpPr>
          <p:nvPr>
            <p:ph type="title"/>
          </p:nvPr>
        </p:nvSpPr>
        <p:spPr/>
        <p:txBody>
          <a:bodyPr/>
          <a:lstStyle/>
          <a:p>
            <a:r>
              <a:rPr lang="en-US" dirty="0"/>
              <a:t>ACCESS</a:t>
            </a:r>
          </a:p>
        </p:txBody>
      </p:sp>
      <p:sp>
        <p:nvSpPr>
          <p:cNvPr id="3" name="Content Placeholder 2">
            <a:extLst>
              <a:ext uri="{FF2B5EF4-FFF2-40B4-BE49-F238E27FC236}">
                <a16:creationId xmlns:a16="http://schemas.microsoft.com/office/drawing/2014/main" id="{B8C68332-E4DD-074F-B439-65D8C00F0796}"/>
              </a:ext>
            </a:extLst>
          </p:cNvPr>
          <p:cNvSpPr>
            <a:spLocks noGrp="1"/>
          </p:cNvSpPr>
          <p:nvPr>
            <p:ph idx="1"/>
          </p:nvPr>
        </p:nvSpPr>
        <p:spPr/>
        <p:txBody>
          <a:bodyPr/>
          <a:lstStyle/>
          <a:p>
            <a:r>
              <a:rPr lang="en-US" dirty="0"/>
              <a:t>Access maintained behavior occurs when someone wants access to something and are denied access.</a:t>
            </a:r>
          </a:p>
          <a:p>
            <a:pPr marL="0" indent="0">
              <a:buNone/>
            </a:pPr>
            <a:endParaRPr lang="en-US" dirty="0"/>
          </a:p>
          <a:p>
            <a:r>
              <a:rPr lang="en-US" dirty="0"/>
              <a:t>The best way to handle these types of behaviors are to not allow access until asked appropriately. If what the person wants is not available, then redirecting them to something else, using a timer or having them wait appropriately is an alternative.</a:t>
            </a:r>
          </a:p>
          <a:p>
            <a:endParaRPr lang="en-US" dirty="0"/>
          </a:p>
        </p:txBody>
      </p:sp>
    </p:spTree>
    <p:extLst>
      <p:ext uri="{BB962C8B-B14F-4D97-AF65-F5344CB8AC3E}">
        <p14:creationId xmlns:p14="http://schemas.microsoft.com/office/powerpoint/2010/main" val="652492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FB8E2-A8D9-024D-A296-A374220FC885}"/>
              </a:ext>
            </a:extLst>
          </p:cNvPr>
          <p:cNvSpPr>
            <a:spLocks noGrp="1"/>
          </p:cNvSpPr>
          <p:nvPr>
            <p:ph type="title"/>
          </p:nvPr>
        </p:nvSpPr>
        <p:spPr/>
        <p:txBody>
          <a:bodyPr/>
          <a:lstStyle/>
          <a:p>
            <a:r>
              <a:rPr lang="en-US" dirty="0"/>
              <a:t>Access Example</a:t>
            </a:r>
          </a:p>
        </p:txBody>
      </p:sp>
      <p:sp>
        <p:nvSpPr>
          <p:cNvPr id="3" name="Content Placeholder 2">
            <a:extLst>
              <a:ext uri="{FF2B5EF4-FFF2-40B4-BE49-F238E27FC236}">
                <a16:creationId xmlns:a16="http://schemas.microsoft.com/office/drawing/2014/main" id="{EE890060-A627-3340-B36A-2B4697CC3715}"/>
              </a:ext>
            </a:extLst>
          </p:cNvPr>
          <p:cNvSpPr>
            <a:spLocks noGrp="1"/>
          </p:cNvSpPr>
          <p:nvPr>
            <p:ph idx="1"/>
          </p:nvPr>
        </p:nvSpPr>
        <p:spPr/>
        <p:txBody>
          <a:bodyPr/>
          <a:lstStyle/>
          <a:p>
            <a:r>
              <a:rPr lang="en-US" dirty="0"/>
              <a:t>Jane wants a chocolate bar and asks her Dad. Her Dad says not right now, it is almost time for dinner. Jane screams and hits her Dad. Dad gives Jane the candy bar before dinner so she does not keep screaming and hitting him. Now every time Dad tells Jane no in general, she screams and hits him.</a:t>
            </a:r>
          </a:p>
          <a:p>
            <a:endParaRPr lang="en-US" dirty="0"/>
          </a:p>
          <a:p>
            <a:r>
              <a:rPr lang="en-US" dirty="0"/>
              <a:t>What should Dad do moving forward?</a:t>
            </a:r>
          </a:p>
          <a:p>
            <a:endParaRPr lang="en-US" dirty="0"/>
          </a:p>
        </p:txBody>
      </p:sp>
    </p:spTree>
    <p:extLst>
      <p:ext uri="{BB962C8B-B14F-4D97-AF65-F5344CB8AC3E}">
        <p14:creationId xmlns:p14="http://schemas.microsoft.com/office/powerpoint/2010/main" val="503131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0060B-5B33-C149-BAFB-CE724095D467}"/>
              </a:ext>
            </a:extLst>
          </p:cNvPr>
          <p:cNvSpPr>
            <a:spLocks noGrp="1"/>
          </p:cNvSpPr>
          <p:nvPr>
            <p:ph type="title"/>
          </p:nvPr>
        </p:nvSpPr>
        <p:spPr/>
        <p:txBody>
          <a:bodyPr/>
          <a:lstStyle/>
          <a:p>
            <a:r>
              <a:rPr lang="en-US" dirty="0"/>
              <a:t>AUTOMATIC</a:t>
            </a:r>
          </a:p>
        </p:txBody>
      </p:sp>
      <p:sp>
        <p:nvSpPr>
          <p:cNvPr id="3" name="Content Placeholder 2">
            <a:extLst>
              <a:ext uri="{FF2B5EF4-FFF2-40B4-BE49-F238E27FC236}">
                <a16:creationId xmlns:a16="http://schemas.microsoft.com/office/drawing/2014/main" id="{44A8B891-D759-0E4D-B337-67E3E6DC47E2}"/>
              </a:ext>
            </a:extLst>
          </p:cNvPr>
          <p:cNvSpPr>
            <a:spLocks noGrp="1"/>
          </p:cNvSpPr>
          <p:nvPr>
            <p:ph idx="1"/>
          </p:nvPr>
        </p:nvSpPr>
        <p:spPr/>
        <p:txBody>
          <a:bodyPr>
            <a:normAutofit fontScale="92500" lnSpcReduction="20000"/>
          </a:bodyPr>
          <a:lstStyle/>
          <a:p>
            <a:r>
              <a:rPr lang="en-US" dirty="0"/>
              <a:t>Automatic behavior is the hardest to intervene. Automatic bx feels good intrinsically and may help regulate someone.</a:t>
            </a:r>
          </a:p>
          <a:p>
            <a:r>
              <a:rPr lang="en-US" dirty="0"/>
              <a:t>You may see these behaviors occur more when someone is experiencing heightened emotion (excited, scared, overwhelmed, happy)</a:t>
            </a:r>
          </a:p>
          <a:p>
            <a:r>
              <a:rPr lang="en-US" dirty="0"/>
              <a:t>Examples: hand flapping, rocking, spinning, pacing, spinning, repetitive vocalizations.</a:t>
            </a:r>
          </a:p>
          <a:p>
            <a:r>
              <a:rPr lang="en-US" dirty="0"/>
              <a:t>Specific stimuli may increase automatic bx as well such as watching things spin (fan, wheels), seeing items light up, certain noises, songs, shows, etc.</a:t>
            </a:r>
          </a:p>
        </p:txBody>
      </p:sp>
    </p:spTree>
    <p:extLst>
      <p:ext uri="{BB962C8B-B14F-4D97-AF65-F5344CB8AC3E}">
        <p14:creationId xmlns:p14="http://schemas.microsoft.com/office/powerpoint/2010/main" val="482334810"/>
      </p:ext>
    </p:extLst>
  </p:cSld>
  <p:clrMapOvr>
    <a:masterClrMapping/>
  </p:clrMapOvr>
</p:sld>
</file>

<file path=ppt/theme/theme1.xml><?xml version="1.0" encoding="utf-8"?>
<a:theme xmlns:a="http://schemas.openxmlformats.org/drawingml/2006/main" name="ExploreVTI">
  <a:themeElements>
    <a:clrScheme name="AnalogousFromRegularSeedRightStep">
      <a:dk1>
        <a:srgbClr val="000000"/>
      </a:dk1>
      <a:lt1>
        <a:srgbClr val="FFFFFF"/>
      </a:lt1>
      <a:dk2>
        <a:srgbClr val="202938"/>
      </a:dk2>
      <a:lt2>
        <a:srgbClr val="E8E3E2"/>
      </a:lt2>
      <a:accent1>
        <a:srgbClr val="4DABC3"/>
      </a:accent1>
      <a:accent2>
        <a:srgbClr val="3B68B1"/>
      </a:accent2>
      <a:accent3>
        <a:srgbClr val="514DC3"/>
      </a:accent3>
      <a:accent4>
        <a:srgbClr val="713BB1"/>
      </a:accent4>
      <a:accent5>
        <a:srgbClr val="B44DC3"/>
      </a:accent5>
      <a:accent6>
        <a:srgbClr val="B13B8F"/>
      </a:accent6>
      <a:hlink>
        <a:srgbClr val="BF593F"/>
      </a:hlink>
      <a:folHlink>
        <a:srgbClr val="7F7F7F"/>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docProps/app.xml><?xml version="1.0" encoding="utf-8"?>
<Properties xmlns="http://schemas.openxmlformats.org/officeDocument/2006/extended-properties" xmlns:vt="http://schemas.openxmlformats.org/officeDocument/2006/docPropsVTypes">
  <TotalTime>97</TotalTime>
  <Words>1216</Words>
  <Application>Microsoft Macintosh PowerPoint</Application>
  <PresentationFormat>Widescreen</PresentationFormat>
  <Paragraphs>68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Avenir Next LT Pro</vt:lpstr>
      <vt:lpstr>AvenirNext LT Pro Medium</vt:lpstr>
      <vt:lpstr>Posterama</vt:lpstr>
      <vt:lpstr>ExploreVTI</vt:lpstr>
      <vt:lpstr>4 Functions of Behavior</vt:lpstr>
      <vt:lpstr>ESCAPE</vt:lpstr>
      <vt:lpstr>Escape Example</vt:lpstr>
      <vt:lpstr>ATTENTION</vt:lpstr>
      <vt:lpstr>Positive Attention Example – WE LIKE THIS!</vt:lpstr>
      <vt:lpstr>Negative Attention Example</vt:lpstr>
      <vt:lpstr>ACCESS</vt:lpstr>
      <vt:lpstr>Access Example</vt:lpstr>
      <vt:lpstr>AUTOMATIC</vt:lpstr>
      <vt:lpstr>AUTOMATIC CONT…</vt:lpstr>
      <vt:lpstr>Automatic Example</vt:lpstr>
      <vt:lpstr>REPLACEMENT BEHAVIORS</vt:lpstr>
      <vt:lpstr>Example Discussion</vt:lpstr>
      <vt:lpstr>Example Discussion</vt:lpstr>
      <vt:lpstr>Example Discussion</vt:lpstr>
      <vt:lpstr>Example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Functions of Behavior</dc:title>
  <dc:creator>geenalucas@gmail.com</dc:creator>
  <cp:lastModifiedBy>geenalucas@gmail.com</cp:lastModifiedBy>
  <cp:revision>10</cp:revision>
  <dcterms:created xsi:type="dcterms:W3CDTF">2021-02-09T22:14:20Z</dcterms:created>
  <dcterms:modified xsi:type="dcterms:W3CDTF">2021-02-09T23:51:29Z</dcterms:modified>
</cp:coreProperties>
</file>